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76" r:id="rId6"/>
    <p:sldId id="262" r:id="rId7"/>
    <p:sldId id="259" r:id="rId8"/>
    <p:sldId id="261" r:id="rId9"/>
    <p:sldId id="264" r:id="rId10"/>
    <p:sldId id="263" r:id="rId11"/>
    <p:sldId id="274" r:id="rId12"/>
    <p:sldId id="267" r:id="rId13"/>
    <p:sldId id="268" r:id="rId14"/>
    <p:sldId id="275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98D27-F6A1-43A7-A93E-8436B5284EDD}" type="datetimeFigureOut">
              <a:rPr lang="fr-FR" smtClean="0"/>
              <a:t>18/02/2022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00F3A-0F7D-459F-98B6-319E4D97F9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80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A289D79-56C0-44DE-A6DE-F01C7F4671D6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7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42CE-9E35-4414-A2FD-ED9969EB7566}" type="datetime1">
              <a:rPr lang="fr-FR" smtClean="0"/>
              <a:t>18/02/2022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88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8979-9D44-4A98-8DDD-B363A255DD76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97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92BA-F6DD-440A-A8E7-714486644225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46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4D74-D752-4072-94C6-E06EE7D76659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870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07D3-09D4-4A8A-B457-4055F2CD148C}" type="datetime1">
              <a:rPr lang="fr-FR" smtClean="0"/>
              <a:t>18/02/2022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1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186AF-9600-4B6D-ADEB-D15A9695B213}" type="datetime1">
              <a:rPr lang="fr-FR" smtClean="0"/>
              <a:t>18/02/2022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934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D881FB-BE32-48C9-A8BD-C6DFDEA92688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02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BC9E701-5600-4200-BF95-1CC6A6989DA8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07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2FC0-6F58-44BA-B849-A6C7D73898A8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9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76EC-CDEF-46C3-A550-6BDE6B70056D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3A5-F659-4BB2-BD27-464548AE032C}" type="datetime1">
              <a:rPr lang="fr-FR" smtClean="0"/>
              <a:t>18/02/2022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38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57A37-E52F-4C28-A9BD-FE50FCB4BDDB}" type="datetime1">
              <a:rPr lang="fr-FR" smtClean="0"/>
              <a:t>18/02/2022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23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AFD7-222D-4024-BAA8-FBF41BD84981}" type="datetime1">
              <a:rPr lang="fr-FR" smtClean="0"/>
              <a:t>18/02/2022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50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4642-185D-4975-B0E3-C84DD9FCE9F3}" type="datetime1">
              <a:rPr lang="fr-FR" smtClean="0"/>
              <a:t>18/02/2022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7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3776-759A-4390-9988-56CAD504B4B9}" type="datetime1">
              <a:rPr lang="fr-FR" smtClean="0"/>
              <a:t>18/02/2022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3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9D34-AD5D-41FD-96EA-302241463711}" type="datetime1">
              <a:rPr lang="fr-FR" smtClean="0"/>
              <a:t>18/02/2022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78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6D8FE51-6CC5-4743-BF39-66BF3945A83D}" type="datetime1">
              <a:rPr lang="fr-FR" smtClean="0"/>
              <a:t>18/02/2022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686978-F906-4987-A887-12DF7EA33C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6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0D13-74BB-405C-B648-A582962C4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9427" y="920839"/>
            <a:ext cx="9708375" cy="3341387"/>
          </a:xfrm>
        </p:spPr>
        <p:txBody>
          <a:bodyPr/>
          <a:lstStyle/>
          <a:p>
            <a:pPr algn="ctr"/>
            <a:r>
              <a:rPr lang="fr-FR" u="sng" dirty="0"/>
              <a:t>Projet 8</a:t>
            </a:r>
            <a:br>
              <a:rPr lang="fr-FR" dirty="0"/>
            </a:br>
            <a:r>
              <a:rPr lang="fr-FR" dirty="0"/>
              <a:t>Participez à la conception d'une voiture autonome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4655A-AE27-4AD3-98D7-E4C5780A2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Formation ingénieur 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11677-F015-4C02-8904-59B8CDE7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86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Saut de blocs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78E6-4D49-49C9-8801-FB3CAAD0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9" y="3114769"/>
            <a:ext cx="5974035" cy="27088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FE2B4-4FBC-4796-88E6-9CE0EA8A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34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EE91-C33F-48A3-9388-A3AD77FC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Métrique, fonction de perte</a:t>
            </a:r>
          </a:p>
        </p:txBody>
      </p:sp>
      <p:pic>
        <p:nvPicPr>
          <p:cNvPr id="4098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84EF4504-45C5-4E93-8B02-7EFA833D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44" y="2666472"/>
            <a:ext cx="3503381" cy="27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B39B58-4036-4021-BFF7-8FDAC1A4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9" y="2324641"/>
            <a:ext cx="11202483" cy="3416300"/>
          </a:xfrm>
        </p:spPr>
        <p:txBody>
          <a:bodyPr/>
          <a:lstStyle/>
          <a:p>
            <a:r>
              <a:rPr lang="fr-FR" dirty="0"/>
              <a:t>Métrique: Coefficient de Jaccard, ou Intersection over Union</a:t>
            </a:r>
          </a:p>
          <a:p>
            <a:pPr marL="400050" lvl="1" indent="0">
              <a:buNone/>
            </a:pPr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95846E-CDCA-4877-8193-5C5D68D1A302}"/>
              </a:ext>
            </a:extLst>
          </p:cNvPr>
          <p:cNvSpPr txBox="1">
            <a:spLocks/>
          </p:cNvSpPr>
          <p:nvPr/>
        </p:nvSpPr>
        <p:spPr>
          <a:xfrm>
            <a:off x="583389" y="5666607"/>
            <a:ext cx="1120248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de perte: (1 – IoU) + Entropie Croisée</a:t>
            </a:r>
          </a:p>
          <a:p>
            <a:pPr marL="400050" lvl="1" indent="0">
              <a:buFont typeface="Wingdings 3" charset="2"/>
              <a:buNone/>
            </a:pP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06A6F-312E-406A-B172-B5414E33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365-0237-4807-9490-A3C89057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des hyperparamètres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23446-F53B-4F83-B02E-2F16C01F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40" y="1994587"/>
            <a:ext cx="3368206" cy="43577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6E981-31AF-43C9-B10E-60BA4513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92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3A33-2879-4FCD-B68E-CA4F9FC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plus avancés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EE59F-6524-4213-A98D-31E2E1C2E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68" y="2759521"/>
            <a:ext cx="7665899" cy="32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6C568-3D94-41A9-A15E-529EB13B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9" y="2326146"/>
            <a:ext cx="8825659" cy="3416300"/>
          </a:xfrm>
        </p:spPr>
        <p:txBody>
          <a:bodyPr/>
          <a:lstStyle/>
          <a:p>
            <a:r>
              <a:rPr lang="fr-FR" dirty="0"/>
              <a:t>Etat de l’art sur le jeu de données CityScapes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A52A2-FF8B-4733-8C2C-3AADC706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06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BBBB-7AF3-48D1-8D93-3326F98E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Backbones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B4E3-9DD4-4FBE-91C1-C293D89D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352149"/>
            <a:ext cx="8825659" cy="3416300"/>
          </a:xfrm>
        </p:spPr>
        <p:txBody>
          <a:bodyPr/>
          <a:lstStyle/>
          <a:p>
            <a:r>
              <a:rPr lang="fr-FR" dirty="0"/>
              <a:t>Resnet18</a:t>
            </a:r>
          </a:p>
        </p:txBody>
      </p:sp>
      <p:pic>
        <p:nvPicPr>
          <p:cNvPr id="6146" name="Picture 2" descr="resnet 18 architecture - Pensée Artificielle">
            <a:extLst>
              <a:ext uri="{FF2B5EF4-FFF2-40B4-BE49-F238E27FC236}">
                <a16:creationId xmlns:a16="http://schemas.microsoft.com/office/drawing/2014/main" id="{3C5C5A5E-8FD0-4760-8173-D70A6F86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881" y="2843731"/>
            <a:ext cx="809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6B11C-F666-4990-A86D-206E3789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31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BBBB-7AF3-48D1-8D93-3326F98E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UNET et ResNet34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B4E3-9DD4-4FBE-91C1-C293D89D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309" y="2846185"/>
            <a:ext cx="8825659" cy="3416300"/>
          </a:xfrm>
        </p:spPr>
        <p:txBody>
          <a:bodyPr/>
          <a:lstStyle/>
          <a:p>
            <a:r>
              <a:rPr lang="fr-FR" dirty="0"/>
              <a:t>UNET</a:t>
            </a:r>
          </a:p>
        </p:txBody>
      </p:sp>
      <p:pic>
        <p:nvPicPr>
          <p:cNvPr id="9218" name="Picture 2" descr="U-NET : tout savoir sur le réseau de neurones de Computer Vision">
            <a:extLst>
              <a:ext uri="{FF2B5EF4-FFF2-40B4-BE49-F238E27FC236}">
                <a16:creationId xmlns:a16="http://schemas.microsoft.com/office/drawing/2014/main" id="{3F8BA754-7DA8-4344-91D6-4C3BBEA1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49" y="2397509"/>
            <a:ext cx="6230343" cy="41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0C1B8-2440-45CE-8692-144A58E3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1CC9-9C65-4647-AD49-5400652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FPN et ResNext50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2C69-6CB0-4108-B958-7B282C76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608" y="2612168"/>
            <a:ext cx="8825659" cy="3416300"/>
          </a:xfrm>
        </p:spPr>
        <p:txBody>
          <a:bodyPr/>
          <a:lstStyle/>
          <a:p>
            <a:r>
              <a:rPr lang="fr-FR" dirty="0"/>
              <a:t>Différence entre ResNet et ResNeXt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38064-AB78-427E-9033-86FEF5A8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6" y="3229710"/>
            <a:ext cx="5932766" cy="26546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95B24-02D1-4C81-AE88-241C82BB22B6}"/>
              </a:ext>
            </a:extLst>
          </p:cNvPr>
          <p:cNvSpPr txBox="1">
            <a:spLocks/>
          </p:cNvSpPr>
          <p:nvPr/>
        </p:nvSpPr>
        <p:spPr>
          <a:xfrm>
            <a:off x="6988768" y="261216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Différence entre UNET et FPN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2130B-12F0-4E0B-87FF-3929940E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09" y="3229710"/>
            <a:ext cx="3242435" cy="27361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79F1D-07EA-4574-A588-979F5F60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19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7429-21F4-418E-8E83-B99618BD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26B768-3119-480E-9017-984647E0F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65788"/>
              </p:ext>
            </p:extLst>
          </p:nvPr>
        </p:nvGraphicFramePr>
        <p:xfrm>
          <a:off x="2032000" y="2323116"/>
          <a:ext cx="812800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404">
                  <a:extLst>
                    <a:ext uri="{9D8B030D-6E8A-4147-A177-3AD203B41FA5}">
                      <a16:colId xmlns:a16="http://schemas.microsoft.com/office/drawing/2014/main" val="1055515016"/>
                    </a:ext>
                  </a:extLst>
                </a:gridCol>
                <a:gridCol w="1586116">
                  <a:extLst>
                    <a:ext uri="{9D8B030D-6E8A-4147-A177-3AD203B41FA5}">
                      <a16:colId xmlns:a16="http://schemas.microsoft.com/office/drawing/2014/main" val="1270040654"/>
                    </a:ext>
                  </a:extLst>
                </a:gridCol>
                <a:gridCol w="1003480">
                  <a:extLst>
                    <a:ext uri="{9D8B030D-6E8A-4147-A177-3AD203B41FA5}">
                      <a16:colId xmlns:a16="http://schemas.microsoft.com/office/drawing/2014/main" val="1108961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4807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IoU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9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9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flou et bruit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2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modifications de de contraste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pixel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02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Baseline avec les augmentations mélioratives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99467"/>
                  </a:ext>
                </a:extLst>
              </a:tr>
              <a:tr h="394877">
                <a:tc>
                  <a:txBody>
                    <a:bodyPr/>
                    <a:lstStyle/>
                    <a:p>
                      <a:r>
                        <a:rPr lang="fr-FR" dirty="0"/>
                        <a:t>FPN + ResNeXt50 avec augmentations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33h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6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UNET + ResNet34 avec augmentations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13h30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647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11A05-FDCD-448C-A69D-BCB22639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75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F39D-F1DC-4DC6-96FE-541FE699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 du modèle</a:t>
            </a:r>
          </a:p>
        </p:txBody>
      </p:sp>
      <p:pic>
        <p:nvPicPr>
          <p:cNvPr id="1028" name="Picture 4" descr="Microsoft Azure - Eclectics International">
            <a:extLst>
              <a:ext uri="{FF2B5EF4-FFF2-40B4-BE49-F238E27FC236}">
                <a16:creationId xmlns:a16="http://schemas.microsoft.com/office/drawing/2014/main" id="{D3226F84-2B32-4444-BDF7-E44FE673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71" y="2831653"/>
            <a:ext cx="5534707" cy="325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blier vos modèles de Machine Learning avec Flask ! - datacorner par  Benoit Cayla">
            <a:extLst>
              <a:ext uri="{FF2B5EF4-FFF2-40B4-BE49-F238E27FC236}">
                <a16:creationId xmlns:a16="http://schemas.microsoft.com/office/drawing/2014/main" id="{E1B4A852-1151-4235-B1D3-3AAFE35C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8" y="2595854"/>
            <a:ext cx="6151434" cy="30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ED49D-D543-430B-8A0A-39C43B24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7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A109-8B2F-4D03-A836-74FB19B1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84D79-3366-4E1E-A220-DD737389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69" y="2751709"/>
            <a:ext cx="6330062" cy="30027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4FD6E-7338-4238-89F7-F6C06304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21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B5B7-ABDD-4CD8-9E26-7594E2EC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données: CityScapes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CA42A-3A6B-48C9-ACB6-E8AB14DE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0" y="2002146"/>
            <a:ext cx="4407552" cy="441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F283D-7CCA-4F41-86D0-EDF8F585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9" y="1989139"/>
            <a:ext cx="4473099" cy="44874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681DF-272F-4E80-BF2B-50C89541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17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86DA-D54B-46CB-89DA-11883654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du Deep Learning</a:t>
            </a:r>
          </a:p>
        </p:txBody>
      </p:sp>
      <p:pic>
        <p:nvPicPr>
          <p:cNvPr id="2050" name="Picture 2" descr="It&amp;#39;s Deep Learning Times: A New Frontier of Data | by Sunpark | Towards  Data Science">
            <a:extLst>
              <a:ext uri="{FF2B5EF4-FFF2-40B4-BE49-F238E27FC236}">
                <a16:creationId xmlns:a16="http://schemas.microsoft.com/office/drawing/2014/main" id="{DBD6456E-CCDE-402A-9391-79877E7AE4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69" y="2435813"/>
            <a:ext cx="5350927" cy="392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6C190-1F6E-44FA-B5A3-AC1BF84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7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F6BC-53A7-45A8-B9C8-EA75DD35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de gradient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ABB3-C333-4099-B33F-7F8EE830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5</a:t>
            </a:fld>
            <a:endParaRPr lang="fr-FR"/>
          </a:p>
        </p:txBody>
      </p:sp>
      <p:pic>
        <p:nvPicPr>
          <p:cNvPr id="1026" name="Picture 2" descr="Descente de gradient - Deeply Learning">
            <a:extLst>
              <a:ext uri="{FF2B5EF4-FFF2-40B4-BE49-F238E27FC236}">
                <a16:creationId xmlns:a16="http://schemas.microsoft.com/office/drawing/2014/main" id="{DAC71E39-7293-4A5A-8BA8-A5669EA9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35" y="2412086"/>
            <a:ext cx="42386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6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E967-BCF6-423D-9227-5922523E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Augmentation d’images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B0992D-F020-4545-B7D5-FB3944B0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197" y="2844678"/>
            <a:ext cx="11202483" cy="3416300"/>
          </a:xfrm>
        </p:spPr>
        <p:txBody>
          <a:bodyPr/>
          <a:lstStyle/>
          <a:p>
            <a:r>
              <a:rPr lang="fr-FR" dirty="0"/>
              <a:t>Transformations testées:</a:t>
            </a:r>
          </a:p>
          <a:p>
            <a:pPr marL="685800" lvl="1">
              <a:buFontTx/>
              <a:buChar char="-"/>
            </a:pPr>
            <a:r>
              <a:rPr lang="fr-FR" dirty="0"/>
              <a:t>Agrandissement linéaire</a:t>
            </a:r>
          </a:p>
          <a:p>
            <a:pPr marL="685800" lvl="1">
              <a:buFontTx/>
              <a:buChar char="-"/>
            </a:pPr>
            <a:r>
              <a:rPr lang="fr-FR" dirty="0"/>
              <a:t>Symétrie horizontale</a:t>
            </a:r>
          </a:p>
          <a:p>
            <a:pPr marL="685800" lvl="1">
              <a:buFontTx/>
              <a:buChar char="-"/>
            </a:pPr>
            <a:r>
              <a:rPr lang="fr-FR" dirty="0"/>
              <a:t>Flou ou bruit gaussien </a:t>
            </a:r>
          </a:p>
          <a:p>
            <a:pPr marL="685800" lvl="1">
              <a:buFontTx/>
              <a:buChar char="-"/>
            </a:pPr>
            <a:r>
              <a:rPr lang="fr-FR" dirty="0"/>
              <a:t>Modification de la luminosité / du contraste / de la saturation </a:t>
            </a:r>
          </a:p>
          <a:p>
            <a:pPr marL="685800" lvl="1">
              <a:buFontTx/>
              <a:buChar char="-"/>
            </a:pPr>
            <a:r>
              <a:rPr lang="fr-FR" dirty="0"/>
              <a:t>Suppression d’une petite fraction de pixels (dropout)</a:t>
            </a:r>
          </a:p>
          <a:p>
            <a:pPr marL="400050" lvl="1" indent="0">
              <a:buNone/>
            </a:pP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13091-952A-4EE3-9DB1-DE2F7B45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08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FA19-C432-445A-A954-CB982F62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données: </a:t>
            </a:r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92F8CB-F2F9-453A-BFB0-3C8958CF10C3}"/>
              </a:ext>
            </a:extLst>
          </p:cNvPr>
          <p:cNvSpPr/>
          <p:nvPr/>
        </p:nvSpPr>
        <p:spPr>
          <a:xfrm>
            <a:off x="5159967" y="3996332"/>
            <a:ext cx="1222089" cy="26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4088F-5A7B-4E4F-BDDD-986529C4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9" y="3086976"/>
            <a:ext cx="3985363" cy="2078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1106D-5038-4294-93B2-8FA9D4AB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23" y="2344642"/>
            <a:ext cx="2303007" cy="21163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2CE9F4-7514-4CE4-93F5-E5DE6B470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098" y="3251452"/>
            <a:ext cx="2063345" cy="2009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B3ABB6-FCAD-4AC8-8B35-2DB6A2B5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36" y="4658887"/>
            <a:ext cx="2183602" cy="20787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E8C0E-0B55-4C7B-A122-78ABC997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73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Opérations de convolution</a:t>
            </a:r>
          </a:p>
        </p:txBody>
      </p:sp>
      <p:pic>
        <p:nvPicPr>
          <p:cNvPr id="3076" name="Picture 4" descr="Outline of the convolutional layer. ">
            <a:extLst>
              <a:ext uri="{FF2B5EF4-FFF2-40B4-BE49-F238E27FC236}">
                <a16:creationId xmlns:a16="http://schemas.microsoft.com/office/drawing/2014/main" id="{6B5EF247-44E1-449E-BAAE-52C18A8A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24" y="3248251"/>
            <a:ext cx="3162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D9E-7FE4-4AAF-A784-D8C43A5D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64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2CB-F2B2-4C5C-87CA-15488A44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8815" cy="706964"/>
          </a:xfrm>
        </p:spPr>
        <p:txBody>
          <a:bodyPr/>
          <a:lstStyle/>
          <a:p>
            <a:r>
              <a:rPr lang="fr-FR" dirty="0"/>
              <a:t>Baseline: réseau de neurones convolutif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D62F-08A7-4D75-8D6D-731A719B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60" y="3441700"/>
            <a:ext cx="8825659" cy="3416300"/>
          </a:xfrm>
        </p:spPr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08403-322A-4FE0-AA91-138F9268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59" y="1629127"/>
            <a:ext cx="6713764" cy="50598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2942A-A97A-483D-AAB4-DF62CC99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6978-F906-4987-A887-12DF7EA33C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081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466</TotalTime>
  <Words>236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 Boardroom</vt:lpstr>
      <vt:lpstr>Projet 8 Participez à la conception d'une voiture autonome</vt:lpstr>
      <vt:lpstr>Contexte</vt:lpstr>
      <vt:lpstr>Présentation du jeu de données: CityScapes</vt:lpstr>
      <vt:lpstr>Principe du Deep Learning</vt:lpstr>
      <vt:lpstr>Descente de gradient</vt:lpstr>
      <vt:lpstr>Augmentation d’images</vt:lpstr>
      <vt:lpstr>Préparation des données: cropping</vt:lpstr>
      <vt:lpstr>Baseline: réseau de neurones convolutif</vt:lpstr>
      <vt:lpstr>Baseline: réseau de neurones convolutif</vt:lpstr>
      <vt:lpstr>Baseline: réseau de neurones convolutif</vt:lpstr>
      <vt:lpstr>Métrique, fonction de perte</vt:lpstr>
      <vt:lpstr>Optimisation des hyperparamètres</vt:lpstr>
      <vt:lpstr>Modèles plus avancés</vt:lpstr>
      <vt:lpstr>Backbones</vt:lpstr>
      <vt:lpstr>UNET et ResNet34</vt:lpstr>
      <vt:lpstr>FPN et ResNext50</vt:lpstr>
      <vt:lpstr>Résultats</vt:lpstr>
      <vt:lpstr>Déploiement du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Participez à la conception d'une voiture autonome</dc:title>
  <dc:creator>Skrell</dc:creator>
  <cp:lastModifiedBy>Skrell</cp:lastModifiedBy>
  <cp:revision>50</cp:revision>
  <dcterms:created xsi:type="dcterms:W3CDTF">2022-02-17T15:22:10Z</dcterms:created>
  <dcterms:modified xsi:type="dcterms:W3CDTF">2022-02-18T14:51:51Z</dcterms:modified>
</cp:coreProperties>
</file>